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78" r:id="rId3"/>
    <p:sldId id="541" r:id="rId4"/>
    <p:sldId id="550" r:id="rId5"/>
    <p:sldId id="551" r:id="rId6"/>
    <p:sldId id="552" r:id="rId7"/>
    <p:sldId id="553" r:id="rId8"/>
    <p:sldId id="554" r:id="rId9"/>
    <p:sldId id="555" r:id="rId10"/>
    <p:sldId id="556" r:id="rId11"/>
    <p:sldId id="546" r:id="rId12"/>
    <p:sldId id="559" r:id="rId13"/>
    <p:sldId id="560" r:id="rId14"/>
    <p:sldId id="561" r:id="rId15"/>
    <p:sldId id="562" r:id="rId16"/>
    <p:sldId id="563" r:id="rId17"/>
    <p:sldId id="557" r:id="rId18"/>
    <p:sldId id="549" r:id="rId19"/>
    <p:sldId id="260" r:id="rId20"/>
    <p:sldId id="566" r:id="rId21"/>
    <p:sldId id="540" r:id="rId22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0" autoAdjust="0"/>
    <p:restoredTop sz="94061" autoAdjust="0"/>
  </p:normalViewPr>
  <p:slideViewPr>
    <p:cSldViewPr snapToGrid="0">
      <p:cViewPr varScale="1">
        <p:scale>
          <a:sx n="64" d="100"/>
          <a:sy n="64" d="100"/>
        </p:scale>
        <p:origin x="-64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36A90-6B59-45AD-BBA1-85AFD032E8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620EFBB7-0769-4554-96E3-51B5B6698D5A}">
      <dgm:prSet phldrT="[Text]" custT="1"/>
      <dgm:spPr>
        <a:solidFill>
          <a:schemeClr val="accent5">
            <a:lumMod val="50000"/>
          </a:schemeClr>
        </a:solidFill>
      </dgm:spPr>
      <dgm:t>
        <a:bodyPr rtlCol="0"/>
        <a:lstStyle/>
        <a:p>
          <a:pPr algn="just" rtl="0"/>
          <a:r>
            <a:rPr lang="pt-BR" sz="2000" b="1" dirty="0"/>
            <a:t>1) Revisão dos conteúdos programáticos – considerar o essencial e a necessidade de envolvimento dos alunos – dimensionamento de no máximo 50% das aulas com exposição  do professor e as demais com as atividades de interatividade professor-aluno. </a:t>
          </a:r>
          <a:endParaRPr lang="pt-BR" sz="2000" b="1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DFE748-686E-4A08-944E-9D07F9FA6B48}" type="parTrans" cxnId="{17C9D25A-BC5F-418E-9A4A-29DD9C57BD39}">
      <dgm:prSet/>
      <dgm:spPr/>
      <dgm:t>
        <a:bodyPr rtlCol="0"/>
        <a:lstStyle/>
        <a:p>
          <a:pPr rtl="0"/>
          <a:endParaRPr lang="pt-BR" noProof="0" dirty="0"/>
        </a:p>
      </dgm:t>
    </dgm:pt>
    <dgm:pt modelId="{FD3AFE35-532F-4AE8-BAB4-DFA3B4B611F6}" type="sibTrans" cxnId="{17C9D25A-BC5F-418E-9A4A-29DD9C57BD39}">
      <dgm:prSet/>
      <dgm:spPr/>
      <dgm:t>
        <a:bodyPr rtlCol="0"/>
        <a:lstStyle/>
        <a:p>
          <a:pPr rtl="0"/>
          <a:endParaRPr lang="pt-BR" noProof="0" dirty="0"/>
        </a:p>
      </dgm:t>
    </dgm:pt>
    <dgm:pt modelId="{A533B6C7-3203-4AEE-95BC-E867D49C88B5}">
      <dgm:prSet phldrT="[Text]" custT="1"/>
      <dgm:spPr>
        <a:solidFill>
          <a:schemeClr val="accent2"/>
        </a:solidFill>
      </dgm:spPr>
      <dgm:t>
        <a:bodyPr rtlCol="0"/>
        <a:lstStyle/>
        <a:p>
          <a:pPr rtl="0"/>
          <a:r>
            <a:rPr lang="pt-BR" sz="2400" b="1" dirty="0"/>
            <a:t>2) Revisão da metodologia de ensino (aulas síncronas e assíncronas) - metodologias ativas.  Considerando o ensino hibrido. </a:t>
          </a:r>
          <a:endParaRPr lang="pt-BR" sz="2400" b="1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FCAF1A9-8A97-45AC-B4A5-B91AEE5BC9BB}" type="parTrans" cxnId="{0FE563DE-8338-4B45-BCFD-251C8642CABA}">
      <dgm:prSet/>
      <dgm:spPr/>
      <dgm:t>
        <a:bodyPr rtlCol="0"/>
        <a:lstStyle/>
        <a:p>
          <a:pPr rtl="0"/>
          <a:endParaRPr lang="pt-BR" noProof="0" dirty="0"/>
        </a:p>
      </dgm:t>
    </dgm:pt>
    <dgm:pt modelId="{634EAA8A-B09B-42FE-8301-99FBFB2B9BD8}" type="sibTrans" cxnId="{0FE563DE-8338-4B45-BCFD-251C8642CABA}">
      <dgm:prSet/>
      <dgm:spPr/>
      <dgm:t>
        <a:bodyPr rtlCol="0"/>
        <a:lstStyle/>
        <a:p>
          <a:pPr rtl="0"/>
          <a:endParaRPr lang="pt-BR" noProof="0" dirty="0"/>
        </a:p>
      </dgm:t>
    </dgm:pt>
    <dgm:pt modelId="{4A4045ED-A119-4AA6-9C68-5FB2FD000427}">
      <dgm:prSet phldrT="[Text]" custT="1"/>
      <dgm:spPr>
        <a:solidFill>
          <a:srgbClr val="FFD347"/>
        </a:solidFill>
      </dgm:spPr>
      <dgm:t>
        <a:bodyPr rtlCol="0"/>
        <a:lstStyle/>
        <a:p>
          <a:pPr rtl="0"/>
          <a:r>
            <a:rPr lang="pt-BR" sz="2800" b="1" dirty="0">
              <a:solidFill>
                <a:schemeClr val="tx1"/>
              </a:solidFill>
            </a:rPr>
            <a:t>3) Revisão na estrutura de avaliação  - Sistema continuado. (Google </a:t>
          </a:r>
          <a:r>
            <a:rPr lang="pt-BR" sz="2800" b="1" dirty="0" err="1">
              <a:solidFill>
                <a:schemeClr val="tx1"/>
              </a:solidFill>
            </a:rPr>
            <a:t>Forms</a:t>
          </a:r>
          <a:r>
            <a:rPr lang="pt-BR" sz="2800" b="1" dirty="0">
              <a:solidFill>
                <a:schemeClr val="tx1"/>
              </a:solidFill>
            </a:rPr>
            <a:t>, Kahoot, quiz). </a:t>
          </a:r>
          <a:endParaRPr lang="pt-BR" sz="2800" b="1" noProof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AFC7164-9B18-4D91-8BCD-E06AEDF44A1B}" type="parTrans" cxnId="{1BD59E24-EEF8-4998-8DB1-3343142CAF57}">
      <dgm:prSet/>
      <dgm:spPr/>
      <dgm:t>
        <a:bodyPr rtlCol="0"/>
        <a:lstStyle/>
        <a:p>
          <a:pPr rtl="0"/>
          <a:endParaRPr lang="pt-BR" noProof="0" dirty="0"/>
        </a:p>
      </dgm:t>
    </dgm:pt>
    <dgm:pt modelId="{858335E1-0756-4935-AE41-5B216DCCD948}" type="sibTrans" cxnId="{1BD59E24-EEF8-4998-8DB1-3343142CAF57}">
      <dgm:prSet/>
      <dgm:spPr/>
      <dgm:t>
        <a:bodyPr rtlCol="0"/>
        <a:lstStyle/>
        <a:p>
          <a:pPr rtl="0"/>
          <a:endParaRPr lang="pt-BR" noProof="0" dirty="0"/>
        </a:p>
      </dgm:t>
    </dgm:pt>
    <dgm:pt modelId="{183A34DF-AA92-49E1-8191-0CF6AD17A6AA}" type="pres">
      <dgm:prSet presAssocID="{2A136A90-6B59-45AD-BBA1-85AFD032E8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F706C0E-1AB2-4161-86CE-4B3594B6EE51}" type="pres">
      <dgm:prSet presAssocID="{620EFBB7-0769-4554-96E3-51B5B6698D5A}" presName="parentLin" presStyleCnt="0"/>
      <dgm:spPr/>
    </dgm:pt>
    <dgm:pt modelId="{428AD880-175D-49F1-A1F6-97F367C387BF}" type="pres">
      <dgm:prSet presAssocID="{620EFBB7-0769-4554-96E3-51B5B6698D5A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A8B898EB-38C9-408E-9FE2-CB5C874FA50A}" type="pres">
      <dgm:prSet presAssocID="{620EFBB7-0769-4554-96E3-51B5B6698D5A}" presName="parentText" presStyleLbl="node1" presStyleIdx="0" presStyleCnt="3" custScaleX="118936" custScaleY="593641" custLinFactNeighborX="2961" custLinFactNeighborY="-6380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0CCE66-3FB9-4F51-BDBC-33ABD28D8225}" type="pres">
      <dgm:prSet presAssocID="{620EFBB7-0769-4554-96E3-51B5B6698D5A}" presName="negativeSpace" presStyleCnt="0"/>
      <dgm:spPr/>
    </dgm:pt>
    <dgm:pt modelId="{CD67A140-C3A5-43E4-BD28-3C31B61E6EA3}" type="pres">
      <dgm:prSet presAssocID="{620EFBB7-0769-4554-96E3-51B5B6698D5A}" presName="childText" presStyleLbl="conFgAcc1" presStyleIdx="0" presStyleCnt="3" custLinFactY="-316682" custLinFactNeighborY="-400000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</dgm:spPr>
    </dgm:pt>
    <dgm:pt modelId="{B5CDED1F-8360-491C-9402-4F19E16BD667}" type="pres">
      <dgm:prSet presAssocID="{FD3AFE35-532F-4AE8-BAB4-DFA3B4B611F6}" presName="spaceBetweenRectangles" presStyleCnt="0"/>
      <dgm:spPr/>
    </dgm:pt>
    <dgm:pt modelId="{77070C8B-4365-4FE5-A117-9CDBA9EA1B7B}" type="pres">
      <dgm:prSet presAssocID="{A533B6C7-3203-4AEE-95BC-E867D49C88B5}" presName="parentLin" presStyleCnt="0"/>
      <dgm:spPr/>
    </dgm:pt>
    <dgm:pt modelId="{1281A6D2-5A4B-4B28-A324-2451A8523897}" type="pres">
      <dgm:prSet presAssocID="{A533B6C7-3203-4AEE-95BC-E867D49C88B5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9F236B2A-6433-401D-953E-FC86D923A3BE}" type="pres">
      <dgm:prSet presAssocID="{A533B6C7-3203-4AEE-95BC-E867D49C88B5}" presName="parentText" presStyleLbl="node1" presStyleIdx="1" presStyleCnt="3" custScaleX="117179" custScaleY="516707" custLinFactNeighborX="19775" custLinFactNeighborY="36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2D5052-0558-4614-99B8-0AD5AD5D765D}" type="pres">
      <dgm:prSet presAssocID="{A533B6C7-3203-4AEE-95BC-E867D49C88B5}" presName="negativeSpace" presStyleCnt="0"/>
      <dgm:spPr/>
    </dgm:pt>
    <dgm:pt modelId="{87E2FD7C-0729-47B8-B1FB-A44E439BE764}" type="pres">
      <dgm:prSet presAssocID="{A533B6C7-3203-4AEE-95BC-E867D49C88B5}" presName="childText" presStyleLbl="conFgAcc1" presStyleIdx="1" presStyleCnt="3" custLinFactY="-222878" custLinFactNeighborY="-300000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  <dgm:pt modelId="{6052B25F-36DF-4A5F-BA08-1F9785D05B9B}" type="pres">
      <dgm:prSet presAssocID="{634EAA8A-B09B-42FE-8301-99FBFB2B9BD8}" presName="spaceBetweenRectangles" presStyleCnt="0"/>
      <dgm:spPr/>
    </dgm:pt>
    <dgm:pt modelId="{C731DBC8-0E99-4639-ACA2-7ACEFA2844BF}" type="pres">
      <dgm:prSet presAssocID="{4A4045ED-A119-4AA6-9C68-5FB2FD000427}" presName="parentLin" presStyleCnt="0"/>
      <dgm:spPr/>
    </dgm:pt>
    <dgm:pt modelId="{35933558-DB26-4802-B4E2-672716F88346}" type="pres">
      <dgm:prSet presAssocID="{4A4045ED-A119-4AA6-9C68-5FB2FD000427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12FEB779-618B-4854-88E9-390575D436B8}" type="pres">
      <dgm:prSet presAssocID="{4A4045ED-A119-4AA6-9C68-5FB2FD000427}" presName="parentText" presStyleLbl="node1" presStyleIdx="2" presStyleCnt="3" custScaleX="119158" custScaleY="552600" custLinFactNeighborX="6744" custLinFactNeighborY="3142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7DA70E-372B-453D-9992-B9F46E5D404C}" type="pres">
      <dgm:prSet presAssocID="{4A4045ED-A119-4AA6-9C68-5FB2FD000427}" presName="negativeSpace" presStyleCnt="0"/>
      <dgm:spPr/>
    </dgm:pt>
    <dgm:pt modelId="{E7351307-5BD1-403B-A1BF-1058796C5E99}" type="pres">
      <dgm:prSet presAssocID="{4A4045ED-A119-4AA6-9C68-5FB2FD000427}" presName="childText" presStyleLbl="conFgAcc1" presStyleIdx="2" presStyleCnt="3" custLinFactY="-169170" custLinFactNeighborY="-200000">
        <dgm:presLayoutVars>
          <dgm:bulletEnabled val="1"/>
        </dgm:presLayoutVars>
      </dgm:prSet>
      <dgm:spPr>
        <a:ln>
          <a:solidFill>
            <a:srgbClr val="FFD347"/>
          </a:solidFill>
        </a:ln>
      </dgm:spPr>
    </dgm:pt>
  </dgm:ptLst>
  <dgm:cxnLst>
    <dgm:cxn modelId="{1BD59E24-EEF8-4998-8DB1-3343142CAF57}" srcId="{2A136A90-6B59-45AD-BBA1-85AFD032E8F8}" destId="{4A4045ED-A119-4AA6-9C68-5FB2FD000427}" srcOrd="2" destOrd="0" parTransId="{3AFC7164-9B18-4D91-8BCD-E06AEDF44A1B}" sibTransId="{858335E1-0756-4935-AE41-5B216DCCD948}"/>
    <dgm:cxn modelId="{AE191E4D-5CAB-4318-B26C-FF45842DE147}" type="presOf" srcId="{A533B6C7-3203-4AEE-95BC-E867D49C88B5}" destId="{1281A6D2-5A4B-4B28-A324-2451A8523897}" srcOrd="0" destOrd="0" presId="urn:microsoft.com/office/officeart/2005/8/layout/list1"/>
    <dgm:cxn modelId="{FFC7372E-FB9E-4701-9673-F683E4BC8F79}" type="presOf" srcId="{4A4045ED-A119-4AA6-9C68-5FB2FD000427}" destId="{35933558-DB26-4802-B4E2-672716F88346}" srcOrd="0" destOrd="0" presId="urn:microsoft.com/office/officeart/2005/8/layout/list1"/>
    <dgm:cxn modelId="{4C47BF0C-5B6B-47F0-A6B5-4894696B5CAD}" type="presOf" srcId="{620EFBB7-0769-4554-96E3-51B5B6698D5A}" destId="{A8B898EB-38C9-408E-9FE2-CB5C874FA50A}" srcOrd="1" destOrd="0" presId="urn:microsoft.com/office/officeart/2005/8/layout/list1"/>
    <dgm:cxn modelId="{8028E8BF-8455-4118-B99A-A0686340C34D}" type="presOf" srcId="{2A136A90-6B59-45AD-BBA1-85AFD032E8F8}" destId="{183A34DF-AA92-49E1-8191-0CF6AD17A6AA}" srcOrd="0" destOrd="0" presId="urn:microsoft.com/office/officeart/2005/8/layout/list1"/>
    <dgm:cxn modelId="{72FBC52A-80BD-4D8D-8201-EC70459479E5}" type="presOf" srcId="{A533B6C7-3203-4AEE-95BC-E867D49C88B5}" destId="{9F236B2A-6433-401D-953E-FC86D923A3BE}" srcOrd="1" destOrd="0" presId="urn:microsoft.com/office/officeart/2005/8/layout/list1"/>
    <dgm:cxn modelId="{DAB080D3-9720-409D-92F9-E4C628DAB5DB}" type="presOf" srcId="{620EFBB7-0769-4554-96E3-51B5B6698D5A}" destId="{428AD880-175D-49F1-A1F6-97F367C387BF}" srcOrd="0" destOrd="0" presId="urn:microsoft.com/office/officeart/2005/8/layout/list1"/>
    <dgm:cxn modelId="{F8ADA4DB-B32F-4B73-8A10-82145969B0D4}" type="presOf" srcId="{4A4045ED-A119-4AA6-9C68-5FB2FD000427}" destId="{12FEB779-618B-4854-88E9-390575D436B8}" srcOrd="1" destOrd="0" presId="urn:microsoft.com/office/officeart/2005/8/layout/list1"/>
    <dgm:cxn modelId="{0FE563DE-8338-4B45-BCFD-251C8642CABA}" srcId="{2A136A90-6B59-45AD-BBA1-85AFD032E8F8}" destId="{A533B6C7-3203-4AEE-95BC-E867D49C88B5}" srcOrd="1" destOrd="0" parTransId="{4FCAF1A9-8A97-45AC-B4A5-B91AEE5BC9BB}" sibTransId="{634EAA8A-B09B-42FE-8301-99FBFB2B9BD8}"/>
    <dgm:cxn modelId="{17C9D25A-BC5F-418E-9A4A-29DD9C57BD39}" srcId="{2A136A90-6B59-45AD-BBA1-85AFD032E8F8}" destId="{620EFBB7-0769-4554-96E3-51B5B6698D5A}" srcOrd="0" destOrd="0" parTransId="{B5DFE748-686E-4A08-944E-9D07F9FA6B48}" sibTransId="{FD3AFE35-532F-4AE8-BAB4-DFA3B4B611F6}"/>
    <dgm:cxn modelId="{35086FED-D703-4638-98BD-FE920FA5FBDD}" type="presParOf" srcId="{183A34DF-AA92-49E1-8191-0CF6AD17A6AA}" destId="{8F706C0E-1AB2-4161-86CE-4B3594B6EE51}" srcOrd="0" destOrd="0" presId="urn:microsoft.com/office/officeart/2005/8/layout/list1"/>
    <dgm:cxn modelId="{3FD846C1-1AA1-4813-BE57-63765B60AAC5}" type="presParOf" srcId="{8F706C0E-1AB2-4161-86CE-4B3594B6EE51}" destId="{428AD880-175D-49F1-A1F6-97F367C387BF}" srcOrd="0" destOrd="0" presId="urn:microsoft.com/office/officeart/2005/8/layout/list1"/>
    <dgm:cxn modelId="{5B04AB5B-9799-43BD-8D52-7AC40E55F47A}" type="presParOf" srcId="{8F706C0E-1AB2-4161-86CE-4B3594B6EE51}" destId="{A8B898EB-38C9-408E-9FE2-CB5C874FA50A}" srcOrd="1" destOrd="0" presId="urn:microsoft.com/office/officeart/2005/8/layout/list1"/>
    <dgm:cxn modelId="{5E58D9F8-1C6A-4C88-8692-866BDA2FB234}" type="presParOf" srcId="{183A34DF-AA92-49E1-8191-0CF6AD17A6AA}" destId="{010CCE66-3FB9-4F51-BDBC-33ABD28D8225}" srcOrd="1" destOrd="0" presId="urn:microsoft.com/office/officeart/2005/8/layout/list1"/>
    <dgm:cxn modelId="{5B5BD3E0-6AA5-405C-86F6-6189D7D1BBB2}" type="presParOf" srcId="{183A34DF-AA92-49E1-8191-0CF6AD17A6AA}" destId="{CD67A140-C3A5-43E4-BD28-3C31B61E6EA3}" srcOrd="2" destOrd="0" presId="urn:microsoft.com/office/officeart/2005/8/layout/list1"/>
    <dgm:cxn modelId="{88AA28E7-36CD-44A7-8ADB-4D1F8916FBC1}" type="presParOf" srcId="{183A34DF-AA92-49E1-8191-0CF6AD17A6AA}" destId="{B5CDED1F-8360-491C-9402-4F19E16BD667}" srcOrd="3" destOrd="0" presId="urn:microsoft.com/office/officeart/2005/8/layout/list1"/>
    <dgm:cxn modelId="{FF7413D7-D548-4681-A585-70D1AABC67F9}" type="presParOf" srcId="{183A34DF-AA92-49E1-8191-0CF6AD17A6AA}" destId="{77070C8B-4365-4FE5-A117-9CDBA9EA1B7B}" srcOrd="4" destOrd="0" presId="urn:microsoft.com/office/officeart/2005/8/layout/list1"/>
    <dgm:cxn modelId="{71A0FD2B-4499-4733-9591-DA4C05395BCE}" type="presParOf" srcId="{77070C8B-4365-4FE5-A117-9CDBA9EA1B7B}" destId="{1281A6D2-5A4B-4B28-A324-2451A8523897}" srcOrd="0" destOrd="0" presId="urn:microsoft.com/office/officeart/2005/8/layout/list1"/>
    <dgm:cxn modelId="{30A09A04-D072-417D-A61D-934C676DCDCF}" type="presParOf" srcId="{77070C8B-4365-4FE5-A117-9CDBA9EA1B7B}" destId="{9F236B2A-6433-401D-953E-FC86D923A3BE}" srcOrd="1" destOrd="0" presId="urn:microsoft.com/office/officeart/2005/8/layout/list1"/>
    <dgm:cxn modelId="{524522B1-B159-42B4-B665-C9379A55DCC7}" type="presParOf" srcId="{183A34DF-AA92-49E1-8191-0CF6AD17A6AA}" destId="{622D5052-0558-4614-99B8-0AD5AD5D765D}" srcOrd="5" destOrd="0" presId="urn:microsoft.com/office/officeart/2005/8/layout/list1"/>
    <dgm:cxn modelId="{E7BEC372-D400-47C9-A797-96ADB89A1753}" type="presParOf" srcId="{183A34DF-AA92-49E1-8191-0CF6AD17A6AA}" destId="{87E2FD7C-0729-47B8-B1FB-A44E439BE764}" srcOrd="6" destOrd="0" presId="urn:microsoft.com/office/officeart/2005/8/layout/list1"/>
    <dgm:cxn modelId="{417F3911-D9AF-4E19-9D90-8109AFEFCD0B}" type="presParOf" srcId="{183A34DF-AA92-49E1-8191-0CF6AD17A6AA}" destId="{6052B25F-36DF-4A5F-BA08-1F9785D05B9B}" srcOrd="7" destOrd="0" presId="urn:microsoft.com/office/officeart/2005/8/layout/list1"/>
    <dgm:cxn modelId="{3DE435C5-4ABA-458C-BF3A-884235FEC02F}" type="presParOf" srcId="{183A34DF-AA92-49E1-8191-0CF6AD17A6AA}" destId="{C731DBC8-0E99-4639-ACA2-7ACEFA2844BF}" srcOrd="8" destOrd="0" presId="urn:microsoft.com/office/officeart/2005/8/layout/list1"/>
    <dgm:cxn modelId="{9CE7FB1B-7AC6-451B-AD05-46E39FAC0010}" type="presParOf" srcId="{C731DBC8-0E99-4639-ACA2-7ACEFA2844BF}" destId="{35933558-DB26-4802-B4E2-672716F88346}" srcOrd="0" destOrd="0" presId="urn:microsoft.com/office/officeart/2005/8/layout/list1"/>
    <dgm:cxn modelId="{D7FA96C3-741B-437E-86F3-1F9B666F84B5}" type="presParOf" srcId="{C731DBC8-0E99-4639-ACA2-7ACEFA2844BF}" destId="{12FEB779-618B-4854-88E9-390575D436B8}" srcOrd="1" destOrd="0" presId="urn:microsoft.com/office/officeart/2005/8/layout/list1"/>
    <dgm:cxn modelId="{3A498131-4138-44B4-9C9F-8B31018D776D}" type="presParOf" srcId="{183A34DF-AA92-49E1-8191-0CF6AD17A6AA}" destId="{0E7DA70E-372B-453D-9992-B9F46E5D404C}" srcOrd="9" destOrd="0" presId="urn:microsoft.com/office/officeart/2005/8/layout/list1"/>
    <dgm:cxn modelId="{14BB65EA-6E97-4ECF-BD27-4835B736C81E}" type="presParOf" srcId="{183A34DF-AA92-49E1-8191-0CF6AD17A6AA}" destId="{E7351307-5BD1-403B-A1BF-1058796C5E99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7A140-C3A5-43E4-BD28-3C31B61E6EA3}">
      <dsp:nvSpPr>
        <dsp:cNvPr id="0" name=""/>
        <dsp:cNvSpPr/>
      </dsp:nvSpPr>
      <dsp:spPr>
        <a:xfrm>
          <a:off x="0" y="629014"/>
          <a:ext cx="875953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898EB-38C9-408E-9FE2-CB5C874FA50A}">
      <dsp:nvSpPr>
        <dsp:cNvPr id="0" name=""/>
        <dsp:cNvSpPr/>
      </dsp:nvSpPr>
      <dsp:spPr>
        <a:xfrm>
          <a:off x="450504" y="0"/>
          <a:ext cx="7285647" cy="1752428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763" tIns="0" rIns="231763" bIns="0" numCol="1" spcCol="1270" rtlCol="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1) Revisão dos conteúdos programáticos – considerar o essencial e a necessidade de envolvimento dos alunos – dimensionamento de no máximo 50% das aulas com exposição  do professor e as demais com as atividades de interatividade professor-aluno. </a:t>
          </a:r>
          <a:endParaRPr lang="pt-BR" sz="2000" b="1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36050" y="85546"/>
        <a:ext cx="7114555" cy="1581336"/>
      </dsp:txXfrm>
    </dsp:sp>
    <dsp:sp modelId="{87E2FD7C-0729-47B8-B1FB-A44E439BE764}">
      <dsp:nvSpPr>
        <dsp:cNvPr id="0" name=""/>
        <dsp:cNvSpPr/>
      </dsp:nvSpPr>
      <dsp:spPr>
        <a:xfrm>
          <a:off x="0" y="2603119"/>
          <a:ext cx="875953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36B2A-6433-401D-953E-FC86D923A3BE}">
      <dsp:nvSpPr>
        <dsp:cNvPr id="0" name=""/>
        <dsp:cNvSpPr/>
      </dsp:nvSpPr>
      <dsp:spPr>
        <a:xfrm>
          <a:off x="524074" y="1950116"/>
          <a:ext cx="7178019" cy="152531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763" tIns="0" rIns="231763" bIns="0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2) Revisão da metodologia de ensino (aulas síncronas e assíncronas) - metodologias ativas.  Considerando o ensino hibrido. </a:t>
          </a:r>
          <a:endParaRPr lang="pt-BR" sz="2400" b="1" kern="1200" noProof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98534" y="2024576"/>
        <a:ext cx="7029099" cy="1376399"/>
      </dsp:txXfrm>
    </dsp:sp>
    <dsp:sp modelId="{E7351307-5BD1-403B-A1BF-1058796C5E99}">
      <dsp:nvSpPr>
        <dsp:cNvPr id="0" name=""/>
        <dsp:cNvSpPr/>
      </dsp:nvSpPr>
      <dsp:spPr>
        <a:xfrm>
          <a:off x="0" y="4394939"/>
          <a:ext cx="875953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D3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EB779-618B-4854-88E9-390575D436B8}">
      <dsp:nvSpPr>
        <dsp:cNvPr id="0" name=""/>
        <dsp:cNvSpPr/>
      </dsp:nvSpPr>
      <dsp:spPr>
        <a:xfrm>
          <a:off x="467057" y="3725536"/>
          <a:ext cx="7299246" cy="1631275"/>
        </a:xfrm>
        <a:prstGeom prst="roundRect">
          <a:avLst/>
        </a:prstGeom>
        <a:solidFill>
          <a:srgbClr val="FFD3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763" tIns="0" rIns="231763" bIns="0" numCol="1" spcCol="1270" rtlCol="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tx1"/>
              </a:solidFill>
            </a:rPr>
            <a:t>3) Revisão na estrutura de avaliação  - Sistema continuado. (Google </a:t>
          </a:r>
          <a:r>
            <a:rPr lang="pt-BR" sz="2800" b="1" kern="1200" dirty="0" err="1">
              <a:solidFill>
                <a:schemeClr val="tx1"/>
              </a:solidFill>
            </a:rPr>
            <a:t>Forms</a:t>
          </a:r>
          <a:r>
            <a:rPr lang="pt-BR" sz="2800" b="1" kern="1200" dirty="0">
              <a:solidFill>
                <a:schemeClr val="tx1"/>
              </a:solidFill>
            </a:rPr>
            <a:t>, Kahoot, quiz). </a:t>
          </a:r>
          <a:endParaRPr lang="pt-BR" sz="2800" b="1" kern="1200" noProof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46689" y="3805168"/>
        <a:ext cx="7139982" cy="1472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A9373-69DF-485E-A954-A6C0529ED62D}" type="datetimeFigureOut">
              <a:rPr lang="pt-BR" smtClean="0"/>
              <a:pPr/>
              <a:t>14/04/2023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6A764-48E6-4029-821E-C8434801FC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7581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ED6C3C8D-3D41-4A16-9F5D-C247E5BD72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CE785-D343-4C83-967D-E8FF5706D23D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451586" name="Rectangle 2">
            <a:extLst>
              <a:ext uri="{FF2B5EF4-FFF2-40B4-BE49-F238E27FC236}">
                <a16:creationId xmlns="" xmlns:a16="http://schemas.microsoft.com/office/drawing/2014/main" id="{683FE765-EDA9-4037-8361-6A64BF9FA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4025" y="668338"/>
            <a:ext cx="5949950" cy="33480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7" name="Rectangle 3">
            <a:extLst>
              <a:ext uri="{FF2B5EF4-FFF2-40B4-BE49-F238E27FC236}">
                <a16:creationId xmlns="" xmlns:a16="http://schemas.microsoft.com/office/drawing/2014/main" id="{EDFB2011-4A95-4BD3-A81D-9D2CCB3C4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238625"/>
            <a:ext cx="5029200" cy="4017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6A764-48E6-4029-821E-C8434801FCB8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70964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86946-7E32-4FC4-8EEE-89DDA1083C4C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6859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86946-7E32-4FC4-8EEE-89DDA1083C4C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0985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F8D896-C4E7-4CA7-8800-3B5B3AB8B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2A1A83D-62D6-497B-A492-C0D5285C1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2973979-B722-4925-AAFA-895AF2BF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C7-A8F4-4AC8-A59B-83DDC44A341A}" type="datetimeFigureOut">
              <a:rPr lang="pt-BR" smtClean="0"/>
              <a:pPr/>
              <a:t>14/04/2023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B673E21-2E2D-4AA6-860A-0E0C359B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4CA1BB2-0DF6-4E60-9D4D-04970BBF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088F-BBC5-4E96-8AF0-2AD4987B4B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9906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C4714FC-F7B8-460B-AC10-A534D9FD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43F896E-ADCE-4649-BA64-8D1C0296E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552B095-1F15-4315-B0BD-AF47ECAC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C7-A8F4-4AC8-A59B-83DDC44A341A}" type="datetimeFigureOut">
              <a:rPr lang="pt-BR" smtClean="0"/>
              <a:pPr/>
              <a:t>14/04/2023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2455342-D8F5-4E93-A7F3-8CB88C7E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26CC828-8D23-42FE-BF74-D9C57A4D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088F-BBC5-4E96-8AF0-2AD4987B4B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3484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21D9D0E7-D1DE-4B0D-8E23-96A7197FD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18F8B3C6-DF4F-4742-BF3D-4F084E8CC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FCB74E2-FE2F-4913-A44F-271ABDE0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C7-A8F4-4AC8-A59B-83DDC44A341A}" type="datetimeFigureOut">
              <a:rPr lang="pt-BR" smtClean="0"/>
              <a:pPr/>
              <a:t>14/04/2023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FE7BCAC-CBC4-45CC-97C2-65312A5F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224A67F-DF7B-4939-8944-D1A37113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088F-BBC5-4E96-8AF0-2AD4987B4B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6712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90663F5-036F-44F8-8646-42C3E2D7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B10F88E-71BD-4385-A07C-993311FD9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F1E8920-8F23-4B8C-B790-1750BA65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C7-A8F4-4AC8-A59B-83DDC44A341A}" type="datetimeFigureOut">
              <a:rPr lang="pt-BR" smtClean="0"/>
              <a:pPr/>
              <a:t>14/04/2023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49BA791-2F2F-4F05-95FD-56CEEF91E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6BDFC86-3708-4990-BD36-8DFECEDA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088F-BBC5-4E96-8AF0-2AD4987B4B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7746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46AA8F-E8F5-48C2-B65A-0004A0BC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B46FCBD-51E6-4476-80B5-C56DE1B21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175EAA1-3F78-480E-B99F-5F14914A5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C7-A8F4-4AC8-A59B-83DDC44A341A}" type="datetimeFigureOut">
              <a:rPr lang="pt-BR" smtClean="0"/>
              <a:pPr/>
              <a:t>14/04/2023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BE250B7-0887-4D4B-A153-A5EB11F4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05B8E06-2E4A-4213-992B-5D256170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088F-BBC5-4E96-8AF0-2AD4987B4B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21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FD7629-47D2-4B04-8A0D-5FAB635AE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719398B-1B1F-4585-B1D8-47C83138E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F19DCCC3-7BFD-4725-8BEE-8EC6D980D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6A769885-92ED-4073-8844-2D4A7CE0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C7-A8F4-4AC8-A59B-83DDC44A341A}" type="datetimeFigureOut">
              <a:rPr lang="pt-BR" smtClean="0"/>
              <a:pPr/>
              <a:t>14/04/2023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3A2C52BD-9630-4394-A147-3AA377AF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9E6931A-4A14-4836-AB77-D0A31F05F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088F-BBC5-4E96-8AF0-2AD4987B4B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9355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B47221-9E4E-4771-8A12-06FB058C7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6859FD2-3E26-4CBF-A140-E580DCD14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97C27170-9B61-4943-9FC4-C5B105A06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43571C3F-97CA-4571-9605-53F3E60BF3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FE26C108-9EB5-4447-9E7F-9C19353E9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907495E7-1C80-41B9-AF43-E31F95107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C7-A8F4-4AC8-A59B-83DDC44A341A}" type="datetimeFigureOut">
              <a:rPr lang="pt-BR" smtClean="0"/>
              <a:pPr/>
              <a:t>14/04/2023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91CB83C9-EAFA-4A66-8570-368F7950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55FE05AE-4909-4632-B975-C67312D6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088F-BBC5-4E96-8AF0-2AD4987B4B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310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106056C-0BDC-4902-8B2E-B0701775A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909DCDCF-DF86-4336-8F61-1F15823B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C7-A8F4-4AC8-A59B-83DDC44A341A}" type="datetimeFigureOut">
              <a:rPr lang="pt-BR" smtClean="0"/>
              <a:pPr/>
              <a:t>14/04/2023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13593656-805E-4F3A-A811-9B7A88BC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A02134FD-DC67-4C2F-9905-BFEC9355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088F-BBC5-4E96-8AF0-2AD4987B4B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5599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463A92EE-68C4-43A1-A413-6A0CE4B3C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C7-A8F4-4AC8-A59B-83DDC44A341A}" type="datetimeFigureOut">
              <a:rPr lang="pt-BR" smtClean="0"/>
              <a:pPr/>
              <a:t>14/04/2023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A41EDD44-7BA4-4EE7-A75E-51DA0175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036FABDA-CA25-4E64-B3DD-AF432AB9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088F-BBC5-4E96-8AF0-2AD4987B4B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6376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83B7707-06F4-4AAA-8368-3E96180C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9B53102-E74A-46A1-8305-18588477C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79E4886B-469F-456D-B085-07BA1F5D3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28E91490-9E95-4533-82E0-8740F8FE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C7-A8F4-4AC8-A59B-83DDC44A341A}" type="datetimeFigureOut">
              <a:rPr lang="pt-BR" smtClean="0"/>
              <a:pPr/>
              <a:t>14/04/2023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7388AB97-C7F7-4D80-A5EB-8DB5AD0A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0E79231-6E4D-42EE-BC3B-F4623ABE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088F-BBC5-4E96-8AF0-2AD4987B4B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3260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56C350A-058E-4FB8-93C6-EF34A24B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D14E21A5-B5D6-4494-8508-D16CADCFC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DF7FC2A2-764C-4B0E-9B35-1496F052B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3FD14A36-226B-4513-92A8-5C3E5DFA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01C7-A8F4-4AC8-A59B-83DDC44A341A}" type="datetimeFigureOut">
              <a:rPr lang="pt-BR" smtClean="0"/>
              <a:pPr/>
              <a:t>14/04/2023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749C0496-0B9C-470C-B659-E0C89734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F131206-A816-4E4A-B60B-102188E0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088F-BBC5-4E96-8AF0-2AD4987B4B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8391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19FF340F-57EE-49E3-9A6F-2C73AA877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DA9DD86-E3C2-427C-B7A6-16E7226F7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18FF82B7-8FE1-4E9C-B233-F4B80E6CC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01C7-A8F4-4AC8-A59B-83DDC44A341A}" type="datetimeFigureOut">
              <a:rPr lang="pt-BR" smtClean="0"/>
              <a:pPr/>
              <a:t>14/04/2023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C4969C2-9AF8-465A-93C3-396556786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821CF03-CFA1-45AC-9905-2E275224B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2088F-BBC5-4E96-8AF0-2AD4987B4B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0299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C283D8E-E7D7-44AC-A02D-F99036DE4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726" y="4463137"/>
            <a:ext cx="10640754" cy="775845"/>
          </a:xfrm>
        </p:spPr>
        <p:txBody>
          <a:bodyPr anchor="b">
            <a:normAutofit/>
          </a:bodyPr>
          <a:lstStyle/>
          <a:p>
            <a:r>
              <a:rPr lang="pt-BR" sz="4800" dirty="0">
                <a:solidFill>
                  <a:srgbClr val="FFFFFF"/>
                </a:solidFill>
              </a:rPr>
              <a:t>2021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77741CA-E1DB-4A92-909F-643DCB396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0070" y="5364833"/>
            <a:ext cx="9163757" cy="450447"/>
          </a:xfrm>
        </p:spPr>
        <p:txBody>
          <a:bodyPr anchor="ctr"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Por Gestão Acadêmica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7F93BEC0-99A8-4EE5-9E97-589995C733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501" y="0"/>
            <a:ext cx="10590997" cy="652394"/>
          </a:xfrm>
          <a:prstGeom prst="rect">
            <a:avLst/>
          </a:prstGeom>
          <a:noFill/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F1BD2D30-083C-4998-935A-DAE1BE48FC34}"/>
              </a:ext>
            </a:extLst>
          </p:cNvPr>
          <p:cNvSpPr/>
          <p:nvPr/>
        </p:nvSpPr>
        <p:spPr>
          <a:xfrm>
            <a:off x="1586418" y="1804404"/>
            <a:ext cx="899823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SEMANA </a:t>
            </a:r>
            <a:r>
              <a:rPr lang="pt-BR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PLANEJAMENTO </a:t>
            </a:r>
          </a:p>
          <a:p>
            <a:pPr algn="ctr"/>
            <a:r>
              <a:rPr lang="pt-BR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DOS PROFESSORES</a:t>
            </a:r>
          </a:p>
          <a:p>
            <a:pPr algn="ctr"/>
            <a:r>
              <a:rPr lang="pt-BR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01 a 03 de Fevereiro</a:t>
            </a:r>
            <a:r>
              <a:rPr lang="pt-BR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2023</a:t>
            </a:r>
          </a:p>
          <a:p>
            <a:pPr algn="ctr"/>
            <a:r>
              <a:rPr lang="pt-BR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Sejam </a:t>
            </a:r>
            <a:r>
              <a:rPr lang="pt-BR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Bem-Vindos (as)!!</a:t>
            </a:r>
            <a:r>
              <a:rPr lang="pt-BR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pt-BR" sz="48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pt-BR" sz="5400" b="1" dirty="0" smtClean="0"/>
              <a:t>https://youtu.be/9uq4ifFueG8</a:t>
            </a:r>
            <a:endParaRPr lang="pt-BR" sz="5400" dirty="0" smtClean="0"/>
          </a:p>
          <a:p>
            <a:pPr algn="ctr"/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23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EC8FA9E8-2237-3620-F872-FA150DDB17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2" y="48756"/>
            <a:ext cx="10590997" cy="969288"/>
          </a:xfrm>
          <a:prstGeom prst="rect">
            <a:avLst/>
          </a:prstGeom>
          <a:noFill/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8944788D-E661-A76A-63D8-A62CFC4C7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171" y="3496506"/>
            <a:ext cx="8969829" cy="2846463"/>
          </a:xfrm>
          <a:prstGeom prst="rect">
            <a:avLst/>
          </a:prstGeom>
        </p:spPr>
      </p:pic>
      <p:pic>
        <p:nvPicPr>
          <p:cNvPr id="6146" name="Picture 2" descr="5 tipos de avaliação de desempenho para aplicar na sua empresa">
            <a:extLst>
              <a:ext uri="{FF2B5EF4-FFF2-40B4-BE49-F238E27FC236}">
                <a16:creationId xmlns="" xmlns:a16="http://schemas.microsoft.com/office/drawing/2014/main" id="{09D628F1-2D90-B144-E5DD-20ECC666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3" y="1048509"/>
            <a:ext cx="6163876" cy="2683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valiação da equipe: Como melhorar o desempenho do seu time – GoConqr">
            <a:extLst>
              <a:ext uri="{FF2B5EF4-FFF2-40B4-BE49-F238E27FC236}">
                <a16:creationId xmlns="" xmlns:a16="http://schemas.microsoft.com/office/drawing/2014/main" id="{6714C568-487C-2656-F15B-E4FE44851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46" y="4354286"/>
            <a:ext cx="4663168" cy="244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293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17C7365E-770B-4968-9A18-6862777C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8C4-7FAE-4CBC-91D8-FB8DEBBAA51D}" type="slidenum">
              <a:rPr lang="pt-BR" altLang="pt-BR"/>
              <a:pPr/>
              <a:t>11</a:t>
            </a:fld>
            <a:endParaRPr lang="pt-BR" altLang="pt-BR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89D8E12-D61D-498F-86E4-F48649F5AB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803" y="48756"/>
            <a:ext cx="10590997" cy="969288"/>
          </a:xfrm>
          <a:prstGeom prst="rect">
            <a:avLst/>
          </a:prstGeom>
          <a:noFill/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E28DB6B7-F7D0-7A1D-4799-635722CE5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95" y="982259"/>
            <a:ext cx="7469075" cy="5374091"/>
          </a:xfrm>
          <a:prstGeom prst="rect">
            <a:avLst/>
          </a:prstGeom>
        </p:spPr>
      </p:pic>
      <p:pic>
        <p:nvPicPr>
          <p:cNvPr id="7170" name="Picture 2" descr="Gestão por Competências: Uma possibilidade para a Administração Pública? -  Radar IBÊ">
            <a:extLst>
              <a:ext uri="{FF2B5EF4-FFF2-40B4-BE49-F238E27FC236}">
                <a16:creationId xmlns="" xmlns:a16="http://schemas.microsoft.com/office/drawing/2014/main" id="{D7C055DC-EC9A-FDE7-02BE-9C53EAA5F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865"/>
            <a:ext cx="4188821" cy="41888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824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17C7365E-770B-4968-9A18-6862777C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8C4-7FAE-4CBC-91D8-FB8DEBBAA51D}" type="slidenum">
              <a:rPr lang="pt-BR" altLang="pt-BR"/>
              <a:pPr/>
              <a:t>12</a:t>
            </a:fld>
            <a:endParaRPr lang="pt-BR" altLang="pt-BR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89D8E12-D61D-498F-86E4-F48649F5AB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803" y="48756"/>
            <a:ext cx="10590997" cy="969288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45BE5643-8B81-C9B7-835D-60199E4DA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916" y="1461043"/>
            <a:ext cx="8066314" cy="4452307"/>
          </a:xfrm>
          <a:prstGeom prst="rect">
            <a:avLst/>
          </a:prstGeom>
        </p:spPr>
      </p:pic>
      <p:pic>
        <p:nvPicPr>
          <p:cNvPr id="8194" name="Picture 2" descr="Personalização do ensino: como colocar o aluno no centro da educação –  PORVIR Autonomia do Aluno - Personalização do ensino: como colocar o aluno  no centro da educação – PORVIR">
            <a:extLst>
              <a:ext uri="{FF2B5EF4-FFF2-40B4-BE49-F238E27FC236}">
                <a16:creationId xmlns="" xmlns:a16="http://schemas.microsoft.com/office/drawing/2014/main" id="{97C0A6D1-CBDE-2786-C9DB-7C11B0F76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6001"/>
            <a:ext cx="4197900" cy="2410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9320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17C7365E-770B-4968-9A18-6862777C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8C4-7FAE-4CBC-91D8-FB8DEBBAA51D}" type="slidenum">
              <a:rPr lang="pt-BR" altLang="pt-BR"/>
              <a:pPr/>
              <a:t>13</a:t>
            </a:fld>
            <a:endParaRPr lang="pt-BR" altLang="pt-BR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89D8E12-D61D-498F-86E4-F48649F5AB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803" y="48756"/>
            <a:ext cx="10590997" cy="969288"/>
          </a:xfrm>
          <a:prstGeom prst="rect">
            <a:avLst/>
          </a:prstGeom>
          <a:noFill/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E567543-BF96-023C-7C95-BF2CE8FED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574" y="883921"/>
            <a:ext cx="5594426" cy="5198860"/>
          </a:xfrm>
          <a:prstGeom prst="rect">
            <a:avLst/>
          </a:prstGeom>
        </p:spPr>
      </p:pic>
      <p:pic>
        <p:nvPicPr>
          <p:cNvPr id="9218" name="Picture 2" descr="Escola do Futuro: Como será, e como ela deve ser?">
            <a:extLst>
              <a:ext uri="{FF2B5EF4-FFF2-40B4-BE49-F238E27FC236}">
                <a16:creationId xmlns="" xmlns:a16="http://schemas.microsoft.com/office/drawing/2014/main" id="{700D4192-F1EC-BA21-30B1-425AC87EB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266"/>
            <a:ext cx="4813691" cy="2825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abilidades Socioemocionais - Colégio Mirassol">
            <a:extLst>
              <a:ext uri="{FF2B5EF4-FFF2-40B4-BE49-F238E27FC236}">
                <a16:creationId xmlns="" xmlns:a16="http://schemas.microsoft.com/office/drawing/2014/main" id="{6A36058E-45CD-5913-26F9-10320C295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4280"/>
            <a:ext cx="6128472" cy="3044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7272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17C7365E-770B-4968-9A18-6862777C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8C4-7FAE-4CBC-91D8-FB8DEBBAA51D}" type="slidenum">
              <a:rPr lang="pt-BR" altLang="pt-BR"/>
              <a:pPr/>
              <a:t>14</a:t>
            </a:fld>
            <a:endParaRPr lang="pt-BR" altLang="pt-BR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89D8E12-D61D-498F-86E4-F48649F5AB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803" y="48756"/>
            <a:ext cx="10590997" cy="969288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B5B9320-A399-4CB6-E959-B8F3912EE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56" y="3845378"/>
            <a:ext cx="7511143" cy="2693534"/>
          </a:xfrm>
          <a:prstGeom prst="rect">
            <a:avLst/>
          </a:prstGeom>
        </p:spPr>
      </p:pic>
      <p:pic>
        <p:nvPicPr>
          <p:cNvPr id="10242" name="Picture 2" descr="Quais são as 5 Competências Socioemocionais essenciais na educação emocional">
            <a:extLst>
              <a:ext uri="{FF2B5EF4-FFF2-40B4-BE49-F238E27FC236}">
                <a16:creationId xmlns="" xmlns:a16="http://schemas.microsoft.com/office/drawing/2014/main" id="{0ED253D5-D9F7-C51A-0CB3-E39B91EA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67" y="2656115"/>
            <a:ext cx="5247132" cy="4201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043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17C7365E-770B-4968-9A18-6862777C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8C4-7FAE-4CBC-91D8-FB8DEBBAA51D}" type="slidenum">
              <a:rPr lang="pt-BR" altLang="pt-BR"/>
              <a:pPr/>
              <a:t>15</a:t>
            </a:fld>
            <a:endParaRPr lang="pt-BR" altLang="pt-BR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89D8E12-D61D-498F-86E4-F48649F5AB6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803" y="48756"/>
            <a:ext cx="10590997" cy="969288"/>
          </a:xfrm>
          <a:prstGeom prst="rect">
            <a:avLst/>
          </a:prstGeom>
          <a:noFill/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510CE28A-5AE0-71E1-DB4B-466A4C09C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691" y="1084035"/>
            <a:ext cx="7522223" cy="5788025"/>
          </a:xfrm>
          <a:prstGeom prst="rect">
            <a:avLst/>
          </a:prstGeom>
        </p:spPr>
      </p:pic>
      <p:pic>
        <p:nvPicPr>
          <p:cNvPr id="11266" name="Picture 2" descr="UNIESP S.A.">
            <a:extLst>
              <a:ext uri="{FF2B5EF4-FFF2-40B4-BE49-F238E27FC236}">
                <a16:creationId xmlns="" xmlns:a16="http://schemas.microsoft.com/office/drawing/2014/main" id="{9E482669-C32D-FA0D-0316-50F2FE9E9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14450"/>
            <a:ext cx="4582691" cy="3214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4369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17C7365E-770B-4968-9A18-6862777C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8C4-7FAE-4CBC-91D8-FB8DEBBAA51D}" type="slidenum">
              <a:rPr lang="pt-BR" altLang="pt-BR"/>
              <a:pPr/>
              <a:t>16</a:t>
            </a:fld>
            <a:endParaRPr lang="pt-BR" altLang="pt-BR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89D8E12-D61D-498F-86E4-F48649F5AB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803" y="48756"/>
            <a:ext cx="10590997" cy="969288"/>
          </a:xfrm>
          <a:prstGeom prst="rect">
            <a:avLst/>
          </a:prstGeom>
          <a:noFill/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F07B4BCD-A650-B4E6-F83A-F58A755DA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099" y="1837372"/>
            <a:ext cx="6869002" cy="4351338"/>
          </a:xfrm>
          <a:prstGeom prst="rect">
            <a:avLst/>
          </a:prstGeom>
        </p:spPr>
      </p:pic>
      <p:pic>
        <p:nvPicPr>
          <p:cNvPr id="12290" name="Picture 2" descr="Personalização do ensino: como colocar o aluno no centro da educação –  PORVIR Homepage - Personalização do ensino: como colocar o aluno no centro  da educação – PORVIR">
            <a:extLst>
              <a:ext uri="{FF2B5EF4-FFF2-40B4-BE49-F238E27FC236}">
                <a16:creationId xmlns="" xmlns:a16="http://schemas.microsoft.com/office/drawing/2014/main" id="{01567ED0-2101-0EBF-C8F2-FA92DC7D8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722403"/>
            <a:ext cx="5211562" cy="2581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54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508A09FB-3A11-F00C-873C-FD8D3CACD0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803" y="48756"/>
            <a:ext cx="10590997" cy="969288"/>
          </a:xfrm>
          <a:prstGeom prst="rect">
            <a:avLst/>
          </a:prstGeom>
          <a:noFill/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8C6555A9-FC42-419D-0CAA-3D79D1C9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7" y="1569464"/>
            <a:ext cx="3816407" cy="245540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B8B735A7-5BC4-8C8A-7BA4-9BE4CB441A18}"/>
              </a:ext>
            </a:extLst>
          </p:cNvPr>
          <p:cNvSpPr/>
          <p:nvPr/>
        </p:nvSpPr>
        <p:spPr>
          <a:xfrm>
            <a:off x="5388141" y="1569464"/>
            <a:ext cx="55610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VAMOS PREPARAR </a:t>
            </a:r>
          </a:p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RETORNO</a:t>
            </a:r>
          </a:p>
        </p:txBody>
      </p:sp>
      <p:pic>
        <p:nvPicPr>
          <p:cNvPr id="6" name="Imagem 5" descr="Uma imagem contendo Teams&#10;&#10;Descrição gerada automaticamente">
            <a:extLst>
              <a:ext uri="{FF2B5EF4-FFF2-40B4-BE49-F238E27FC236}">
                <a16:creationId xmlns="" xmlns:a16="http://schemas.microsoft.com/office/drawing/2014/main" id="{03FC0264-ECFF-3512-A7D6-C23981223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824" y="4353835"/>
            <a:ext cx="9011997" cy="24554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66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17C7365E-770B-4968-9A18-6862777C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8C4-7FAE-4CBC-91D8-FB8DEBBAA51D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496643" name="Text Box 1027">
            <a:extLst>
              <a:ext uri="{FF2B5EF4-FFF2-40B4-BE49-F238E27FC236}">
                <a16:creationId xmlns="" xmlns:a16="http://schemas.microsoft.com/office/drawing/2014/main" id="{6540F87F-6421-482A-8C0B-E96A6626E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51" y="1241078"/>
            <a:ext cx="1190584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45791" dir="3378596" algn="ctr" rotWithShape="0">
              <a:srgbClr val="4D4D4D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Planejar o cumprimento das tarefas essenciais da docência </a:t>
            </a:r>
            <a:endParaRPr lang="pt-BR" altLang="pt-BR" sz="3200" cap="all" dirty="0">
              <a:solidFill>
                <a:schemeClr val="tx2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89D8E12-D61D-498F-86E4-F48649F5AB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803" y="48756"/>
            <a:ext cx="10590997" cy="969288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C3D27A4F-7A33-4617-8B28-B4052A8A3665}"/>
              </a:ext>
            </a:extLst>
          </p:cNvPr>
          <p:cNvSpPr txBox="1"/>
          <p:nvPr/>
        </p:nvSpPr>
        <p:spPr>
          <a:xfrm>
            <a:off x="361550" y="1987332"/>
            <a:ext cx="11544299" cy="5316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800" b="0" i="0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Diretrizes para o planejamento do semestre (Acolhida dos alunos e Revisão dos conteúdos, Metodologia, Avaliação)</a:t>
            </a:r>
            <a:r>
              <a:rPr lang="pt-BR" sz="2800" b="0" i="0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Aproveitar a semana para dialogar sobre os caminhos que devemos percorrer.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romanUcPeriod"/>
              <a:tabLst>
                <a:tab pos="1143000" algn="l"/>
              </a:tabLst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Planejar o acolhimento dos alunos (trabalho motivacional para o início do semestre e enfrentamento de conflitos).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romanUcPeriod"/>
              <a:tabLst>
                <a:tab pos="1143000" algn="l"/>
              </a:tabLst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Revisão dos conteúdos programáticos – considerar o essencial e a necessidade de envolvimento dos alunos.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romanUcPeriod"/>
              <a:tabLst>
                <a:tab pos="1143000" algn="l"/>
              </a:tabLst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Revisão da metodologia de ensino (aulas síncronas e assíncronas) -metodologias ativas. 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romanUcPeriod"/>
              <a:tabLst>
                <a:tab pos="1143000" algn="l"/>
              </a:tabLst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Revisão na estrutura de avaliação. (Instrumentos de avaliação – avaliação continuada e por competências). 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06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a 14">
            <a:extLst>
              <a:ext uri="{FF2B5EF4-FFF2-40B4-BE49-F238E27FC236}">
                <a16:creationId xmlns="" xmlns:a16="http://schemas.microsoft.com/office/drawing/2014/main" id="{646FDE3E-5F98-465E-A4A1-17F8E562FC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278129090"/>
              </p:ext>
            </p:extLst>
          </p:nvPr>
        </p:nvGraphicFramePr>
        <p:xfrm>
          <a:off x="0" y="1325431"/>
          <a:ext cx="8759536" cy="5406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1BBEDC90-4E6B-2D8C-6CE9-404469717E6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803" y="48756"/>
            <a:ext cx="10590997" cy="96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128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3">
            <a:extLst>
              <a:ext uri="{FF2B5EF4-FFF2-40B4-BE49-F238E27FC236}">
                <a16:creationId xmlns="" xmlns:a16="http://schemas.microsoft.com/office/drawing/2014/main" id="{36E7302D-8879-4BE5-B80B-66CE3686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7D7A-CA0B-4342-B1E6-CC089D8D7262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450565" name="Text Box 1029">
            <a:extLst>
              <a:ext uri="{FF2B5EF4-FFF2-40B4-BE49-F238E27FC236}">
                <a16:creationId xmlns="" xmlns:a16="http://schemas.microsoft.com/office/drawing/2014/main" id="{F2B03A6C-371F-4034-81B7-E02F612E2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99" y="60960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400" dirty="0"/>
              <a:t>Prof. Dr. Márcio Magalhães Fontoura </a:t>
            </a:r>
          </a:p>
        </p:txBody>
      </p:sp>
      <p:sp>
        <p:nvSpPr>
          <p:cNvPr id="450566" name="Rectangle 1030">
            <a:extLst>
              <a:ext uri="{FF2B5EF4-FFF2-40B4-BE49-F238E27FC236}">
                <a16:creationId xmlns="" xmlns:a16="http://schemas.microsoft.com/office/drawing/2014/main" id="{36334028-4D19-4A11-842B-95575360C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181600"/>
            <a:ext cx="822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endParaRPr kumimoji="0" lang="pt-BR" altLang="pt-BR" sz="4000"/>
          </a:p>
        </p:txBody>
      </p:sp>
      <p:sp>
        <p:nvSpPr>
          <p:cNvPr id="450569" name="Text Box 1033">
            <a:extLst>
              <a:ext uri="{FF2B5EF4-FFF2-40B4-BE49-F238E27FC236}">
                <a16:creationId xmlns="" xmlns:a16="http://schemas.microsoft.com/office/drawing/2014/main" id="{276CD911-D160-481B-986B-06F2D9F81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" y="851693"/>
            <a:ext cx="115366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3200" b="1" cap="all" dirty="0">
                <a:solidFill>
                  <a:schemeClr val="accent1">
                    <a:lumMod val="50000"/>
                  </a:schemeClr>
                </a:solidFill>
              </a:rPr>
              <a:t>Diretrizes para a organização do semestre</a:t>
            </a:r>
            <a:endParaRPr lang="pt-BR" altLang="pt-BR" sz="3200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6DB2057D-0736-4FF3-A9E1-820701C358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501" y="0"/>
            <a:ext cx="10590997" cy="652394"/>
          </a:xfrm>
          <a:prstGeom prst="rect">
            <a:avLst/>
          </a:prstGeom>
          <a:noFill/>
        </p:spPr>
      </p:pic>
      <p:pic>
        <p:nvPicPr>
          <p:cNvPr id="2" name="Picture 2" descr="Planejamento de Ensino, Curso, Unidade e Aula">
            <a:extLst>
              <a:ext uri="{FF2B5EF4-FFF2-40B4-BE49-F238E27FC236}">
                <a16:creationId xmlns="" xmlns:a16="http://schemas.microsoft.com/office/drawing/2014/main" id="{B8CA185C-995F-3D31-6EED-331C0A23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60" y="1398898"/>
            <a:ext cx="6073140" cy="4349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 nodePh="1">
                                  <p:stCondLst>
                                    <p:cond delay="7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5" grpId="0" autoUpdateAnimBg="0"/>
      <p:bldP spid="450566" grpId="0" autoUpdateAnimBg="0"/>
      <p:bldP spid="45056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1BBEDC90-4E6B-2D8C-6CE9-404469717E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803" y="48756"/>
            <a:ext cx="10590997" cy="969288"/>
          </a:xfrm>
          <a:prstGeom prst="rect">
            <a:avLst/>
          </a:prstGeom>
          <a:noFill/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51A43A47-7474-2E79-6C1B-F1C90A35CA23}"/>
              </a:ext>
            </a:extLst>
          </p:cNvPr>
          <p:cNvSpPr txBox="1"/>
          <p:nvPr/>
        </p:nvSpPr>
        <p:spPr>
          <a:xfrm>
            <a:off x="309392" y="1966781"/>
            <a:ext cx="10590996" cy="4832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 de fevereiro de 2023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Abertura do Diretor de Graduação – 19h00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Murilo faz a abertura da 2ª noite de  planejamento. 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AutoNum type="arabicParenR" startAt="2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muda com o diploma digital – exigência de atualização regular do lattes – 19h10. – Profa.     </a:t>
            </a:r>
          </a:p>
          <a:p>
            <a:pPr lvl="0" algn="just">
              <a:lnSpc>
                <a:spcPct val="107000"/>
              </a:lnSpc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Silmara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  Orientações sobre documentação docente – 19h40 – Profa. Flávia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  Capacitação: A relação indissociável entre ensino, pesquisa e extensão – 20h00 – Prof. Rosa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AutoNum type="arabicParenR" startAt="5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Encerramento 21h</a:t>
            </a:r>
          </a:p>
          <a:p>
            <a:pPr lvl="0" algn="ctr">
              <a:lnSpc>
                <a:spcPct val="107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 de fevereiro de 2023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6360" indent="441960">
              <a:lnSpc>
                <a:spcPct val="107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Reuniões de planejamento nas Unidades – 19h00 às 21h00 </a:t>
            </a:r>
          </a:p>
          <a:p>
            <a:pPr marL="457200" algn="just">
              <a:lnSpc>
                <a:spcPct val="107000"/>
              </a:lnSpc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Fazer a revisão dos conteúdos, metodologias e avaliação conforme orientação do primeiro dia. </a:t>
            </a:r>
          </a:p>
          <a:p>
            <a:pPr marL="457200" algn="just">
              <a:lnSpc>
                <a:spcPct val="107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Elaborar os planos de ensino e validar no NDE ante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do inicio das aulas.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6360" indent="441960"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DC41DCAC-2340-2C03-9535-8CE9759266BF}"/>
              </a:ext>
            </a:extLst>
          </p:cNvPr>
          <p:cNvSpPr/>
          <p:nvPr/>
        </p:nvSpPr>
        <p:spPr>
          <a:xfrm>
            <a:off x="838200" y="1018044"/>
            <a:ext cx="9533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Planejamento – Programação 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593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F2390D89-0865-B3EC-82CC-0E8C5822FECE}"/>
              </a:ext>
            </a:extLst>
          </p:cNvPr>
          <p:cNvSpPr/>
          <p:nvPr/>
        </p:nvSpPr>
        <p:spPr>
          <a:xfrm>
            <a:off x="419998" y="5697125"/>
            <a:ext cx="11778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UM EXCELENTE </a:t>
            </a:r>
            <a:r>
              <a:rPr lang="pt-B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SEMESTRE PARA TODOS! </a:t>
            </a:r>
          </a:p>
        </p:txBody>
      </p:sp>
      <p:pic>
        <p:nvPicPr>
          <p:cNvPr id="13314" name="Picture 2" descr="Frases sobre educação para se inspirar: 30 reflexões poderosas!">
            <a:extLst>
              <a:ext uri="{FF2B5EF4-FFF2-40B4-BE49-F238E27FC236}">
                <a16:creationId xmlns="" xmlns:a16="http://schemas.microsoft.com/office/drawing/2014/main" id="{9955B8B1-8261-31D1-3362-832E7E4FC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17" y="541947"/>
            <a:ext cx="9267966" cy="53228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77741CA-E1DB-4A92-909F-643DCB396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0070" y="5364833"/>
            <a:ext cx="9163757" cy="450447"/>
          </a:xfrm>
        </p:spPr>
        <p:txBody>
          <a:bodyPr anchor="ctr"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Por Gestão Acadêmica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7F93BEC0-99A8-4EE5-9E97-589995C733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501" y="0"/>
            <a:ext cx="10590997" cy="652394"/>
          </a:xfrm>
          <a:prstGeom prst="rect">
            <a:avLst/>
          </a:prstGeom>
          <a:noFill/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F1BD2D30-083C-4998-935A-DAE1BE48FC34}"/>
              </a:ext>
            </a:extLst>
          </p:cNvPr>
          <p:cNvSpPr/>
          <p:nvPr/>
        </p:nvSpPr>
        <p:spPr>
          <a:xfrm>
            <a:off x="587893" y="654123"/>
            <a:ext cx="107544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VIDEO DE ABERTURA: SEGUIR SEMPRE EM</a:t>
            </a:r>
          </a:p>
          <a:p>
            <a:pPr algn="ctr"/>
            <a:r>
              <a:rPr lang="pt-BR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FRENTE E ACREDITAR EM DIAS MELHORES</a:t>
            </a:r>
          </a:p>
        </p:txBody>
      </p:sp>
      <p:pic>
        <p:nvPicPr>
          <p:cNvPr id="14338" name="Picture 2" descr="Maracanaú recebe mostra Cinema em Movimento 2019">
            <a:extLst>
              <a:ext uri="{FF2B5EF4-FFF2-40B4-BE49-F238E27FC236}">
                <a16:creationId xmlns="" xmlns:a16="http://schemas.microsoft.com/office/drawing/2014/main" id="{37689246-73D1-FF89-6E9A-128531815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047" y="2146029"/>
            <a:ext cx="7367883" cy="463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222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6208981-473E-B7A9-D95E-CF01552C2E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501" y="167640"/>
            <a:ext cx="10590997" cy="652394"/>
          </a:xfrm>
          <a:prstGeom prst="rect">
            <a:avLst/>
          </a:prstGeom>
          <a:noFill/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7DBF8287-35AF-6C73-D1D6-042EC3A7D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5" y="2511910"/>
            <a:ext cx="11666342" cy="41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2B34886-EEBF-1C65-C6F1-DFC0E5A13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9847"/>
            <a:ext cx="4381500" cy="25241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F2BF7BB7-4FA9-0919-822C-2892DA399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435" y="1485900"/>
            <a:ext cx="5798108" cy="38862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D5C3E664-3A94-69DD-FC2D-3F732A134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42" y="4431815"/>
            <a:ext cx="4543425" cy="2352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87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6208981-473E-B7A9-D95E-CF01552C2E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501" y="167640"/>
            <a:ext cx="10590997" cy="652394"/>
          </a:xfrm>
          <a:prstGeom prst="rect">
            <a:avLst/>
          </a:prstGeom>
          <a:noFill/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7DBF8287-35AF-6C73-D1D6-042EC3A7D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5" y="2511910"/>
            <a:ext cx="11666342" cy="41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6EC3CF2-6609-D060-ABF0-2DFC085C1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132114"/>
            <a:ext cx="5954486" cy="55582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210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76208981-473E-B7A9-D95E-CF01552C2E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501" y="167640"/>
            <a:ext cx="10590997" cy="652394"/>
          </a:xfrm>
          <a:prstGeom prst="rect">
            <a:avLst/>
          </a:prstGeom>
          <a:noFill/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7DBF8287-35AF-6C73-D1D6-042EC3A7D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8" y="2273685"/>
            <a:ext cx="11666342" cy="41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CE997D6A-6320-3901-2F79-7C84417D3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834" y="2273685"/>
            <a:ext cx="4563301" cy="2757217"/>
          </a:xfrm>
          <a:prstGeom prst="rect">
            <a:avLst/>
          </a:prstGeom>
        </p:spPr>
      </p:pic>
      <p:pic>
        <p:nvPicPr>
          <p:cNvPr id="2050" name="Picture 2" descr="UNIVERSIDADE CORPORATIVA - People and Sales">
            <a:extLst>
              <a:ext uri="{FF2B5EF4-FFF2-40B4-BE49-F238E27FC236}">
                <a16:creationId xmlns="" xmlns:a16="http://schemas.microsoft.com/office/drawing/2014/main" id="{79829A4A-9263-8D06-EE3F-0CDF89678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5" y="1826776"/>
            <a:ext cx="6329334" cy="3955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467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C125F887-75E0-5999-6C98-9BDE618329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501" y="167640"/>
            <a:ext cx="10590997" cy="652394"/>
          </a:xfrm>
          <a:prstGeom prst="rect">
            <a:avLst/>
          </a:prstGeom>
          <a:noFill/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BE628ACA-847C-CC82-140D-C5CC9BF23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0034"/>
            <a:ext cx="6223227" cy="613384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BC3E0B-0F42-D0AA-2F05-AC5CDE6FA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27" y="923041"/>
            <a:ext cx="5968773" cy="5934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845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136FEE97-ECCA-1284-AB2B-4268EC5B98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2" y="48756"/>
            <a:ext cx="10590997" cy="969288"/>
          </a:xfrm>
          <a:prstGeom prst="rect">
            <a:avLst/>
          </a:prstGeom>
          <a:noFill/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A70CE0-7C7E-D203-19EC-5A771416E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221" y="3738562"/>
            <a:ext cx="7755779" cy="3119438"/>
          </a:xfrm>
          <a:prstGeom prst="rect">
            <a:avLst/>
          </a:prstGeom>
        </p:spPr>
      </p:pic>
      <p:pic>
        <p:nvPicPr>
          <p:cNvPr id="7" name="Picture 2" descr="Conceitos Presentes na Aplicação do Ensino Híbrido">
            <a:extLst>
              <a:ext uri="{FF2B5EF4-FFF2-40B4-BE49-F238E27FC236}">
                <a16:creationId xmlns="" xmlns:a16="http://schemas.microsoft.com/office/drawing/2014/main" id="{7F98C18F-516A-95C1-3BD3-9F1DEE439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1270906"/>
            <a:ext cx="5334000" cy="3000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odalidade de ensino híbrido: definições, benefícios e modelos">
            <a:extLst>
              <a:ext uri="{FF2B5EF4-FFF2-40B4-BE49-F238E27FC236}">
                <a16:creationId xmlns="" xmlns:a16="http://schemas.microsoft.com/office/drawing/2014/main" id="{59ED67C2-37D7-9E97-60C3-8B05531DD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093"/>
            <a:ext cx="4387646" cy="3000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413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A237F201-AFC8-7762-6C31-925A96D55A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2" y="48756"/>
            <a:ext cx="10590997" cy="969288"/>
          </a:xfrm>
          <a:prstGeom prst="rect">
            <a:avLst/>
          </a:prstGeom>
          <a:noFill/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E283EAB-9D59-69AA-1275-DC9207EF0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4981"/>
            <a:ext cx="8046764" cy="3624263"/>
          </a:xfrm>
          <a:prstGeom prst="rect">
            <a:avLst/>
          </a:prstGeom>
        </p:spPr>
      </p:pic>
      <p:pic>
        <p:nvPicPr>
          <p:cNvPr id="5122" name="Picture 2" descr="Solução de problemas | QuestionPro">
            <a:extLst>
              <a:ext uri="{FF2B5EF4-FFF2-40B4-BE49-F238E27FC236}">
                <a16:creationId xmlns="" xmlns:a16="http://schemas.microsoft.com/office/drawing/2014/main" id="{093D8866-B9B4-AB1A-09F6-78DFE47E4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92" y="1214325"/>
            <a:ext cx="5186567" cy="2486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Pesquisa Acadêmica - Home | Facebook">
            <a:extLst>
              <a:ext uri="{FF2B5EF4-FFF2-40B4-BE49-F238E27FC236}">
                <a16:creationId xmlns="" xmlns:a16="http://schemas.microsoft.com/office/drawing/2014/main" id="{E62E4795-7EF8-E191-5FCF-63FC60E8B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1" y="985387"/>
            <a:ext cx="2715755" cy="2715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39418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350</Words>
  <Application>Microsoft Office PowerPoint</Application>
  <PresentationFormat>Personalizar</PresentationFormat>
  <Paragraphs>51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2021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 2021</dc:title>
  <dc:creator>Murilo Mendes de Angelo</dc:creator>
  <cp:lastModifiedBy>ROSA-2022</cp:lastModifiedBy>
  <cp:revision>30</cp:revision>
  <cp:lastPrinted>2021-01-11T14:43:10Z</cp:lastPrinted>
  <dcterms:created xsi:type="dcterms:W3CDTF">2020-10-29T17:12:49Z</dcterms:created>
  <dcterms:modified xsi:type="dcterms:W3CDTF">2023-04-14T17:40:52Z</dcterms:modified>
</cp:coreProperties>
</file>